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notesMasterIdLst>
    <p:notesMasterId r:id="rId22"/>
  </p:notesMasterIdLst>
  <p:handoutMasterIdLst>
    <p:handoutMasterId r:id="rId23"/>
  </p:handoutMasterIdLst>
  <p:sldIdLst>
    <p:sldId id="1317" r:id="rId2"/>
    <p:sldId id="1290" r:id="rId3"/>
    <p:sldId id="1358" r:id="rId4"/>
    <p:sldId id="1382" r:id="rId5"/>
    <p:sldId id="1404" r:id="rId6"/>
    <p:sldId id="1318" r:id="rId7"/>
    <p:sldId id="1385" r:id="rId8"/>
    <p:sldId id="1386" r:id="rId9"/>
    <p:sldId id="1319" r:id="rId10"/>
    <p:sldId id="1419" r:id="rId11"/>
    <p:sldId id="1420" r:id="rId12"/>
    <p:sldId id="1405" r:id="rId13"/>
    <p:sldId id="1389" r:id="rId14"/>
    <p:sldId id="1421" r:id="rId15"/>
    <p:sldId id="1422" r:id="rId16"/>
    <p:sldId id="1423" r:id="rId17"/>
    <p:sldId id="1424" r:id="rId18"/>
    <p:sldId id="1406" r:id="rId19"/>
    <p:sldId id="1396" r:id="rId20"/>
    <p:sldId id="123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bara Radel" initials="B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06060"/>
    <a:srgbClr val="8C64BC"/>
    <a:srgbClr val="A88ACC"/>
    <a:srgbClr val="00339A"/>
    <a:srgbClr val="000099"/>
    <a:srgbClr val="FF9966"/>
    <a:srgbClr val="FF7C3B"/>
    <a:srgbClr val="538022"/>
    <a:srgbClr val="2C4D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22049" autoAdjust="0"/>
    <p:restoredTop sz="84014" autoAdjust="0"/>
  </p:normalViewPr>
  <p:slideViewPr>
    <p:cSldViewPr snapToObjects="1">
      <p:cViewPr>
        <p:scale>
          <a:sx n="70" d="100"/>
          <a:sy n="70" d="100"/>
        </p:scale>
        <p:origin x="-2004" y="-162"/>
      </p:cViewPr>
      <p:guideLst>
        <p:guide orient="horz" pos="2688"/>
        <p:guide pos="2400"/>
      </p:guideLst>
    </p:cSldViewPr>
  </p:slideViewPr>
  <p:outlineViewPr>
    <p:cViewPr>
      <p:scale>
        <a:sx n="33" d="100"/>
        <a:sy n="33" d="100"/>
      </p:scale>
      <p:origin x="0" y="7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D8ECD-6450-2242-AE69-CEBDE8E5788C}" type="datetimeFigureOut">
              <a:rPr lang="en-US" smtClean="0"/>
              <a:pPr/>
              <a:t>3/11/2014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317F9-A578-E840-97DC-0F7D9AE53F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998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4AD77-EF89-9F43-88A2-8F4BAEE0FC08}" type="datetimeFigureOut">
              <a:rPr lang="en-US" smtClean="0"/>
              <a:pPr/>
              <a:t>3/11/2014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A755C-5962-D84E-8A5B-BBD874E5B7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6185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36DA9BE-7135-4FE4-A7FD-996D9C277D34}" type="slidenum">
              <a:rPr lang="he-IL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A755C-5962-D84E-8A5B-BBD874E5B7E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19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7"/>
          <p:cNvSpPr/>
          <p:nvPr userDrawn="1"/>
        </p:nvSpPr>
        <p:spPr bwMode="auto">
          <a:xfrm>
            <a:off x="0" y="625475"/>
            <a:ext cx="9144000" cy="3779838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4437063"/>
            <a:ext cx="9144000" cy="245903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intro_rainbow_ribbon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362450"/>
            <a:ext cx="9144000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ExLibris-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5088" y="663575"/>
            <a:ext cx="22098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36239"/>
            <a:ext cx="7772400" cy="670329"/>
          </a:xfrm>
        </p:spPr>
        <p:txBody>
          <a:bodyPr/>
          <a:lstStyle>
            <a:lvl1pPr algn="l"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619555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he-I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12"/>
          <p:cNvSpPr>
            <a:spLocks noChangeArrowheads="1"/>
          </p:cNvSpPr>
          <p:nvPr userDrawn="1"/>
        </p:nvSpPr>
        <p:spPr bwMode="auto">
          <a:xfrm>
            <a:off x="0" y="6634163"/>
            <a:ext cx="9144000" cy="223837"/>
          </a:xfrm>
          <a:prstGeom prst="rect">
            <a:avLst/>
          </a:prstGeom>
          <a:gradFill rotWithShape="1">
            <a:gsLst>
              <a:gs pos="0">
                <a:srgbClr val="F2F2F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מלבן מעוגל 7"/>
          <p:cNvSpPr>
            <a:spLocks noChangeArrowheads="1"/>
          </p:cNvSpPr>
          <p:nvPr/>
        </p:nvSpPr>
        <p:spPr bwMode="auto">
          <a:xfrm>
            <a:off x="525463" y="1238250"/>
            <a:ext cx="8093075" cy="4878388"/>
          </a:xfrm>
          <a:prstGeom prst="roundRect">
            <a:avLst>
              <a:gd name="adj" fmla="val 3926"/>
            </a:avLst>
          </a:prstGeom>
          <a:solidFill>
            <a:srgbClr val="E6E6E6"/>
          </a:solidFill>
          <a:ln>
            <a:noFill/>
          </a:ln>
          <a:ex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מלבן מעוגל 8"/>
          <p:cNvSpPr/>
          <p:nvPr/>
        </p:nvSpPr>
        <p:spPr bwMode="auto">
          <a:xfrm>
            <a:off x="630238" y="1338263"/>
            <a:ext cx="7883525" cy="4676775"/>
          </a:xfrm>
          <a:prstGeom prst="roundRect">
            <a:avLst>
              <a:gd name="adj" fmla="val 2794"/>
            </a:avLst>
          </a:prstGeom>
          <a:solidFill>
            <a:schemeClr val="bg1"/>
          </a:solidFill>
          <a:ln w="63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5" descr="ExLibris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6250" y="6237288"/>
            <a:ext cx="9144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281488" y="6427788"/>
            <a:ext cx="581025" cy="4572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/>
          <a:p>
            <a:pPr algn="ctr" eaLnBrk="0" hangingPunct="0">
              <a:defRPr/>
            </a:pPr>
            <a:fld id="{2AB0BE91-52C4-4535-814A-C0A94CA83E99}" type="slidenum">
              <a:rPr lang="ar-SA" sz="1000" b="1">
                <a:solidFill>
                  <a:srgbClr val="000000"/>
                </a:solidFill>
                <a:latin typeface="Verdana" pitchFamily="34" charset="0"/>
                <a:ea typeface="MS PGothic" pitchFamily="34" charset="-128"/>
                <a:cs typeface="Arial" pitchFamily="34" charset="0"/>
              </a:rPr>
              <a:pPr algn="ctr" eaLnBrk="0" hangingPunct="0">
                <a:defRPr/>
              </a:pPr>
              <a:t>‹#›</a:t>
            </a:fld>
            <a:endParaRPr lang="en-US" sz="1000" b="1" dirty="0">
              <a:solidFill>
                <a:srgbClr val="000000"/>
              </a:solidFill>
              <a:latin typeface="Verdana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776288"/>
            <a:ext cx="9144000" cy="5340350"/>
          </a:xfrm>
          <a:prstGeom prst="rect">
            <a:avLst/>
          </a:prstGeom>
          <a:gradFill rotWithShape="1">
            <a:gsLst>
              <a:gs pos="0">
                <a:srgbClr val="F2F2F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6" descr="ruler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95263" y="741363"/>
            <a:ext cx="9531351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מלבן 13"/>
          <p:cNvSpPr/>
          <p:nvPr/>
        </p:nvSpPr>
        <p:spPr bwMode="auto">
          <a:xfrm>
            <a:off x="0" y="6624638"/>
            <a:ext cx="9144000" cy="79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rgbClr val="E4E4E4"/>
              </a:gs>
              <a:gs pos="100000">
                <a:schemeClr val="bg1"/>
              </a:gs>
            </a:gsLst>
            <a:lin ang="108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מלבן 7"/>
          <p:cNvSpPr>
            <a:spLocks noChangeArrowheads="1"/>
          </p:cNvSpPr>
          <p:nvPr userDrawn="1"/>
        </p:nvSpPr>
        <p:spPr bwMode="auto">
          <a:xfrm>
            <a:off x="0" y="625475"/>
            <a:ext cx="9144000" cy="377983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245903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4" descr="intro_rainbow_ribbon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408238"/>
            <a:ext cx="9144000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 descr="ExLibris-logo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67100" y="5137150"/>
            <a:ext cx="22098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מלבן 11"/>
          <p:cNvSpPr>
            <a:spLocks noChangeArrowheads="1"/>
          </p:cNvSpPr>
          <p:nvPr userDrawn="1"/>
        </p:nvSpPr>
        <p:spPr bwMode="auto">
          <a:xfrm>
            <a:off x="7724775" y="6116638"/>
            <a:ext cx="1419225" cy="74136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מלבן 13"/>
          <p:cNvSpPr>
            <a:spLocks noChangeArrowheads="1"/>
          </p:cNvSpPr>
          <p:nvPr userDrawn="1"/>
        </p:nvSpPr>
        <p:spPr bwMode="auto">
          <a:xfrm>
            <a:off x="0" y="6634163"/>
            <a:ext cx="9144000" cy="223837"/>
          </a:xfrm>
          <a:prstGeom prst="rect">
            <a:avLst/>
          </a:prstGeom>
          <a:gradFill rotWithShape="1">
            <a:gsLst>
              <a:gs pos="0">
                <a:srgbClr val="F2F2F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מלבן 14"/>
          <p:cNvSpPr/>
          <p:nvPr userDrawn="1"/>
        </p:nvSpPr>
        <p:spPr bwMode="auto">
          <a:xfrm>
            <a:off x="0" y="6624638"/>
            <a:ext cx="9144000" cy="79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rgbClr val="E4E4E4"/>
              </a:gs>
              <a:gs pos="100000">
                <a:schemeClr val="bg1"/>
              </a:gs>
            </a:gsLst>
            <a:lin ang="108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Rectangle 7"/>
          <p:cNvSpPr>
            <a:spLocks noChangeArrowheads="1"/>
          </p:cNvSpPr>
          <p:nvPr userDrawn="1"/>
        </p:nvSpPr>
        <p:spPr bwMode="auto">
          <a:xfrm>
            <a:off x="4281488" y="6427788"/>
            <a:ext cx="581025" cy="4572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/>
          <a:p>
            <a:pPr algn="ctr" eaLnBrk="0" hangingPunct="0">
              <a:defRPr/>
            </a:pPr>
            <a:fld id="{440AB2EB-26A7-4CF1-9819-33F4D91FDC1C}" type="slidenum">
              <a:rPr lang="ar-SA" sz="1000" b="1">
                <a:solidFill>
                  <a:srgbClr val="000000"/>
                </a:solidFill>
                <a:latin typeface="Verdana" pitchFamily="34" charset="0"/>
                <a:ea typeface="MS PGothic" pitchFamily="34" charset="-128"/>
                <a:cs typeface="Arial" pitchFamily="34" charset="0"/>
              </a:rPr>
              <a:pPr algn="ctr" eaLnBrk="0" hangingPunct="0">
                <a:defRPr/>
              </a:pPr>
              <a:t>‹#›</a:t>
            </a:fld>
            <a:endParaRPr lang="en-US" sz="1000" b="1" dirty="0">
              <a:solidFill>
                <a:srgbClr val="000000"/>
              </a:solidFill>
              <a:latin typeface="Verdana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86722"/>
            <a:ext cx="7772400" cy="670329"/>
          </a:xfrm>
        </p:spPr>
        <p:txBody>
          <a:bodyPr/>
          <a:lstStyle>
            <a:lvl1pPr algn="ctr">
              <a:defRPr sz="2800" baseline="0"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70038"/>
            <a:ext cx="6400800" cy="1752600"/>
          </a:xfrm>
          <a:prstGeom prst="rect">
            <a:avLst/>
          </a:prstGeom>
        </p:spPr>
        <p:txBody>
          <a:bodyPr/>
          <a:lstStyle>
            <a:lvl1pPr marL="342900" marR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2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75863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pa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44700" y="860613"/>
            <a:ext cx="3639671" cy="3232192"/>
          </a:xfrm>
        </p:spPr>
        <p:txBody>
          <a:bodyPr anchor="b"/>
          <a:lstStyle>
            <a:lvl1pPr algn="l">
              <a:defRPr sz="2200"/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44700" y="4619555"/>
            <a:ext cx="3679065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s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826" y="992188"/>
            <a:ext cx="7992374" cy="4932362"/>
          </a:xfrm>
          <a:prstGeom prst="rect">
            <a:avLst/>
          </a:prstGeom>
        </p:spPr>
        <p:txBody>
          <a:bodyPr/>
          <a:lstStyle>
            <a:lvl1pPr marL="233363" indent="-233363">
              <a:buClrTx/>
              <a:buSzPct val="100000"/>
              <a:buFont typeface="Arial" pitchFamily="34" charset="0"/>
              <a:buChar char="•"/>
              <a:defRPr sz="2400"/>
            </a:lvl1pPr>
            <a:lvl2pPr marL="569913" indent="-285750">
              <a:buClrTx/>
              <a:buSzPct val="100000"/>
              <a:buFont typeface="Arial" pitchFamily="34" charset="0"/>
              <a:buChar char="•"/>
              <a:defRPr sz="2400"/>
            </a:lvl2pPr>
            <a:lvl3pPr marL="801688" indent="-231775">
              <a:buClrTx/>
              <a:buSzPct val="100000"/>
              <a:buFont typeface="Arial" pitchFamily="34" charset="0"/>
              <a:buChar char="•"/>
              <a:defRPr sz="2400"/>
            </a:lvl3pPr>
            <a:lvl4pPr marL="1090613" indent="-228600">
              <a:buClrTx/>
              <a:buSzPct val="100000"/>
              <a:buFont typeface="Arial" pitchFamily="34" charset="0"/>
              <a:buChar char="•"/>
              <a:defRPr sz="2400"/>
            </a:lvl4pPr>
            <a:lvl5pPr marL="1374775" indent="-228600">
              <a:buClrTx/>
              <a:buSzPct val="100000"/>
              <a:buFont typeface="Arial" pitchFamily="34" charset="0"/>
              <a:buChar char="•"/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826" y="992188"/>
            <a:ext cx="7992374" cy="49323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Pct val="100000"/>
              <a:buFont typeface="Arial" pitchFamily="34" charset="0"/>
              <a:buNone/>
              <a:defRPr sz="2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285750" indent="-285750">
              <a:buClrTx/>
              <a:buSzPct val="100000"/>
              <a:buFont typeface="Wingdings 3" pitchFamily="18" charset="2"/>
              <a:buChar char=""/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509588" indent="-231775">
              <a:buClrTx/>
              <a:buSzPct val="100000"/>
              <a:buFont typeface="Wingdings 3" pitchFamily="18" charset="2"/>
              <a:buChar char=""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741363" indent="-228600"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974725" indent="-228600"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auto">
          <a:xfrm rot="10800000">
            <a:off x="0" y="-2"/>
            <a:ext cx="9144000" cy="770563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776377"/>
            <a:ext cx="9144000" cy="534026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826" y="992188"/>
            <a:ext cx="7992374" cy="49323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Pct val="100000"/>
              <a:buFont typeface="Arial" pitchFamily="34" charset="0"/>
              <a:buNone/>
              <a:defRPr sz="22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buClrTx/>
              <a:buSzPct val="100000"/>
              <a:buFont typeface="Arial" pitchFamily="34" charset="0"/>
              <a:buNone/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287338" indent="-287338">
              <a:buClrTx/>
              <a:buSzPct val="100000"/>
              <a:buFont typeface="Arial" pitchFamily="34" charset="0"/>
              <a:buChar char="•"/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574675" indent="-287338"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852488" indent="-280988"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pic>
        <p:nvPicPr>
          <p:cNvPr id="6" name="Picture 6" descr="ruler"/>
          <p:cNvPicPr preferRelativeResize="0"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5263" y="741613"/>
            <a:ext cx="9531351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 rot="10800000">
            <a:off x="0" y="-2"/>
            <a:ext cx="9144000" cy="770563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776377"/>
            <a:ext cx="9144000" cy="534026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rtl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  <p:pic>
        <p:nvPicPr>
          <p:cNvPr id="6" name="Picture 6" descr="ruler"/>
          <p:cNvPicPr preferRelativeResize="0"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5263" y="741613"/>
            <a:ext cx="9531351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2188"/>
            <a:ext cx="4066854" cy="4915452"/>
          </a:xfrm>
          <a:prstGeom prst="rect">
            <a:avLst/>
          </a:prstGeom>
        </p:spPr>
        <p:txBody>
          <a:bodyPr/>
          <a:lstStyle>
            <a:lvl1pPr marL="339725" indent="-339725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06" y="992188"/>
            <a:ext cx="4066854" cy="491545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5" descr="ExLibris-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96250" y="6237288"/>
            <a:ext cx="9144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7"/>
          <p:cNvSpPr>
            <a:spLocks noChangeArrowheads="1"/>
          </p:cNvSpPr>
          <p:nvPr userDrawn="1"/>
        </p:nvSpPr>
        <p:spPr bwMode="auto">
          <a:xfrm>
            <a:off x="4281488" y="6427788"/>
            <a:ext cx="581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defRPr/>
            </a:pPr>
            <a:fld id="{80D98CE8-36E3-4BF7-9D08-1777EFAEEFDB}" type="slidenum">
              <a:rPr lang="x-none" sz="1000" b="1">
                <a:solidFill>
                  <a:srgbClr val="000000"/>
                </a:solidFill>
                <a:latin typeface="Verdana" pitchFamily="34" charset="0"/>
                <a:ea typeface="MS PGothic" pitchFamily="34" charset="-128"/>
              </a:rPr>
              <a:pPr algn="ctr" eaLnBrk="0" hangingPunct="0">
                <a:defRPr/>
              </a:pPr>
              <a:t>‹#›</a:t>
            </a:fld>
            <a:endParaRPr lang="en-US" sz="1000" b="1" dirty="0">
              <a:solidFill>
                <a:srgbClr val="000000"/>
              </a:solidFill>
              <a:latin typeface="Verdana" pitchFamily="34" charset="0"/>
              <a:ea typeface="MS PGothic" pitchFamily="34" charset="-128"/>
            </a:endParaRPr>
          </a:p>
        </p:txBody>
      </p: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35000"/>
        </a:spcBef>
        <a:spcAft>
          <a:spcPct val="0"/>
        </a:spcAft>
        <a:buSzPct val="85000"/>
        <a:buChar char="•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תמונה 7" descr="00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287679"/>
          </a:xfrm>
          <a:prstGeom prst="rect">
            <a:avLst/>
          </a:prstGeom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65150" y="4305300"/>
            <a:ext cx="64801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 sz="2600" b="1" dirty="0" smtClean="0">
              <a:solidFill>
                <a:srgbClr val="000000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39750" y="4870450"/>
            <a:ext cx="81470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rgbClr val="FFFFFF"/>
              </a:buClr>
              <a:buFont typeface="Arial Unicode MS" pitchFamily="34" charset="-128"/>
              <a:buNone/>
            </a:pPr>
            <a:endParaRPr lang="en-US" sz="2400" b="1" dirty="0" smtClean="0">
              <a:solidFill>
                <a:srgbClr val="000000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0" y="6588369"/>
            <a:ext cx="4114800" cy="269631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1"/>
          <p:cNvSpPr txBox="1">
            <a:spLocks/>
          </p:cNvSpPr>
          <p:nvPr/>
        </p:nvSpPr>
        <p:spPr>
          <a:xfrm>
            <a:off x="77788" y="6634163"/>
            <a:ext cx="4225925" cy="2349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sz="1050" dirty="0">
                <a:solidFill>
                  <a:srgbClr val="000000"/>
                </a:solidFill>
                <a:latin typeface="Verdana"/>
                <a:cs typeface="Arial" pitchFamily="34" charset="0"/>
                <a:sym typeface="Symbol" pitchFamily="18" charset="2"/>
              </a:rPr>
              <a:t> Ex Libris Ltd., </a:t>
            </a:r>
            <a:r>
              <a:rPr lang="en-US" sz="1050" dirty="0" smtClean="0">
                <a:solidFill>
                  <a:srgbClr val="000000"/>
                </a:solidFill>
                <a:latin typeface="Verdana"/>
                <a:cs typeface="Arial" pitchFamily="34" charset="0"/>
                <a:sym typeface="Symbol" pitchFamily="18" charset="2"/>
              </a:rPr>
              <a:t>2013  </a:t>
            </a:r>
            <a:r>
              <a:rPr lang="en-US" sz="1050" dirty="0">
                <a:solidFill>
                  <a:srgbClr val="000000"/>
                </a:solidFill>
                <a:latin typeface="Verdana"/>
                <a:cs typeface="Arial" pitchFamily="34" charset="0"/>
                <a:sym typeface="Symbol" pitchFamily="18" charset="2"/>
              </a:rPr>
              <a:t>- Internal and Confidential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77788" y="6096001"/>
            <a:ext cx="8991784" cy="719468"/>
          </a:xfrm>
          <a:prstGeom prst="rect">
            <a:avLst/>
          </a:prstGeom>
          <a:solidFill>
            <a:schemeClr val="bg1"/>
          </a:solidFill>
          <a:ln w="762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כותרת 5"/>
          <p:cNvSpPr txBox="1">
            <a:spLocks/>
          </p:cNvSpPr>
          <p:nvPr/>
        </p:nvSpPr>
        <p:spPr bwMode="auto">
          <a:xfrm>
            <a:off x="428273" y="836712"/>
            <a:ext cx="3639671" cy="3232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sz="2800" dirty="0"/>
              <a:t>How to retrieve all requests which have a different pickup location than the library of the item</a:t>
            </a:r>
            <a:endParaRPr lang="he-IL" sz="2800" dirty="0"/>
          </a:p>
        </p:txBody>
      </p:sp>
      <p:sp>
        <p:nvSpPr>
          <p:cNvPr id="12" name="כותרת משנה 8"/>
          <p:cNvSpPr>
            <a:spLocks noGrp="1"/>
          </p:cNvSpPr>
          <p:nvPr>
            <p:ph type="subTitle" idx="1"/>
          </p:nvPr>
        </p:nvSpPr>
        <p:spPr>
          <a:xfrm>
            <a:off x="444700" y="4619555"/>
            <a:ext cx="5413184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sz="1600" dirty="0" smtClean="0"/>
              <a:t>Yoel Kortick</a:t>
            </a:r>
          </a:p>
          <a:p>
            <a:r>
              <a:rPr lang="en-US" sz="1600" dirty="0" smtClean="0"/>
              <a:t>Senior Librarian</a:t>
            </a:r>
          </a:p>
          <a:p>
            <a:r>
              <a:rPr lang="en-US" sz="1600" dirty="0" smtClean="0"/>
              <a:t>Alma Product Management</a:t>
            </a:r>
          </a:p>
          <a:p>
            <a:endParaRPr lang="en-US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052861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89226" y="925188"/>
            <a:ext cx="8568952" cy="703612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If desired filter by request type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Creating the report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37" y="2650336"/>
            <a:ext cx="4426662" cy="1228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 bwMode="auto">
          <a:xfrm>
            <a:off x="2809349" y="2934600"/>
            <a:ext cx="864096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03017"/>
            <a:ext cx="3520993" cy="46578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694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348" y="1723363"/>
            <a:ext cx="4829304" cy="37721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89226" y="925188"/>
            <a:ext cx="8568952" cy="703612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Here we are filtering by ‘Patron Physical Item Request’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Creating the report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2771800" y="3609434"/>
            <a:ext cx="2304256" cy="39563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13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92188"/>
            <a:ext cx="8568952" cy="564604"/>
          </a:xfrm>
        </p:spPr>
        <p:txBody>
          <a:bodyPr/>
          <a:lstStyle/>
          <a:p>
            <a:r>
              <a:rPr lang="en-US" sz="2300" dirty="0" smtClean="0"/>
              <a:t>Agenda</a:t>
            </a:r>
            <a:endParaRPr lang="en-US" sz="21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300" dirty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43608" y="1844824"/>
            <a:ext cx="7776864" cy="2952328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Arial" pitchFamily="34" charset="0"/>
              <a:buNone/>
              <a:defRPr sz="22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5750" indent="-28575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2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2pPr>
            <a:lvl3pPr marL="509588" indent="-231775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3pPr>
            <a:lvl4pPr marL="741363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4pPr>
            <a:lvl5pPr marL="974725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n-US" sz="2300" dirty="0" smtClean="0"/>
              <a:t>Introduction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ZA" sz="2300" dirty="0" smtClean="0"/>
              <a:t>Creating the report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300" b="1" dirty="0" smtClean="0"/>
              <a:t>Using CASE WHEN</a:t>
            </a:r>
            <a:endParaRPr lang="en-ZA" sz="23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ZA" sz="2300" dirty="0" smtClean="0"/>
              <a:t>The final report</a:t>
            </a:r>
            <a:endParaRPr 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413715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Using CASE WHEN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89226" y="925188"/>
            <a:ext cx="8568952" cy="991644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In one of the ‘Pickup Location’ fields choose ‘Edit Formula’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04863"/>
            <a:ext cx="6552728" cy="26873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 bwMode="auto">
          <a:xfrm>
            <a:off x="5436096" y="3212976"/>
            <a:ext cx="2304256" cy="39563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41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2303884"/>
            <a:ext cx="7429500" cy="278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Using CASE WHEN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89226" y="925188"/>
            <a:ext cx="8568952" cy="991644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In the window that opens enter:</a:t>
            </a:r>
            <a:br>
              <a:rPr lang="en-US" sz="2400" dirty="0" smtClean="0"/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CASE WHEN  "Request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Details"."Pickup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Location" = "Library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Unit"."Library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Name" THEN 1 ELSE 0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END</a:t>
            </a:r>
            <a:br>
              <a:rPr lang="en-US" sz="2000" b="1" dirty="0" smtClean="0">
                <a:latin typeface="Courier New" pitchFamily="49" charset="0"/>
                <a:cs typeface="Courier New" pitchFamily="49" charset="0"/>
              </a:rPr>
            </a:b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275856" y="3933056"/>
            <a:ext cx="47525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14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Using CASE WHEN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89226" y="925188"/>
            <a:ext cx="8568952" cy="991644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Now on this field we will filter for 0 so we get all cases of pickup location </a:t>
            </a:r>
            <a:r>
              <a:rPr lang="en-US" sz="2400" b="1" dirty="0" smtClean="0"/>
              <a:t>not</a:t>
            </a:r>
            <a:r>
              <a:rPr lang="en-US" sz="2400" dirty="0" smtClean="0"/>
              <a:t> equaling library name 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700" y="1820940"/>
            <a:ext cx="5400600" cy="42242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 bwMode="auto">
          <a:xfrm>
            <a:off x="2771800" y="3244040"/>
            <a:ext cx="720080" cy="2880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55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66" y="1893902"/>
            <a:ext cx="7341906" cy="30987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Using CASE WHEN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89226" y="925188"/>
            <a:ext cx="8568952" cy="991644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In the results tab remove the ‘CASE WHEN’ field from display by editing and moving to “excluded”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596336" y="1916832"/>
            <a:ext cx="432048" cy="39808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63304" y="3307865"/>
            <a:ext cx="6480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Smith</a:t>
            </a:r>
            <a:endParaRPr lang="en-US" sz="14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63304" y="3769295"/>
            <a:ext cx="6480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Jones</a:t>
            </a:r>
            <a:endParaRPr lang="en-US" sz="14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63304" y="4347041"/>
            <a:ext cx="83303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Cohen</a:t>
            </a:r>
            <a:endParaRPr lang="en-US" sz="14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81096" y="3298632"/>
            <a:ext cx="6480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Tom</a:t>
            </a:r>
            <a:endParaRPr lang="en-US" sz="14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69913" y="3759048"/>
            <a:ext cx="6480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Tony</a:t>
            </a:r>
            <a:endParaRPr lang="en-US" sz="14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68484" y="4347040"/>
            <a:ext cx="66068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Angel</a:t>
            </a:r>
            <a:endParaRPr lang="en-US" sz="14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26104" y="3337247"/>
            <a:ext cx="6480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Law</a:t>
            </a:r>
            <a:endParaRPr lang="en-US" sz="1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26104" y="3745400"/>
            <a:ext cx="86409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Medicine</a:t>
            </a:r>
            <a:endParaRPr lang="en-US" sz="1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26104" y="4365102"/>
            <a:ext cx="136815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Medicine</a:t>
            </a:r>
          </a:p>
          <a:p>
            <a:endParaRPr lang="en-US" sz="1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73976" y="3325927"/>
            <a:ext cx="100811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Education</a:t>
            </a:r>
            <a:endParaRPr lang="en-US" sz="1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74763" y="3747729"/>
            <a:ext cx="100811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Education</a:t>
            </a:r>
            <a:endParaRPr lang="en-US" sz="1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72692" y="4366685"/>
            <a:ext cx="100811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ndalus" pitchFamily="18" charset="-78"/>
                <a:cs typeface="Andalus" pitchFamily="18" charset="-78"/>
              </a:rPr>
              <a:t>Main</a:t>
            </a:r>
            <a:endParaRPr lang="en-US" sz="1400" dirty="0"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1174763" y="3647352"/>
            <a:ext cx="1006041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6435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97" y="2132856"/>
            <a:ext cx="8091425" cy="25202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Using CASE WHEN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89226" y="925188"/>
            <a:ext cx="8568952" cy="991644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In the results tab remove the ‘CASE WHEN’ field from display by editing and moving to “excluded”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7160" y="3573016"/>
            <a:ext cx="2674640" cy="108012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09251" y="3573016"/>
            <a:ext cx="806365" cy="36004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3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92188"/>
            <a:ext cx="8568952" cy="564604"/>
          </a:xfrm>
        </p:spPr>
        <p:txBody>
          <a:bodyPr/>
          <a:lstStyle/>
          <a:p>
            <a:r>
              <a:rPr lang="en-US" sz="2300" dirty="0" smtClean="0"/>
              <a:t>Agenda</a:t>
            </a:r>
            <a:endParaRPr lang="en-US" sz="21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300" dirty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43608" y="1844824"/>
            <a:ext cx="7776864" cy="2952328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Arial" pitchFamily="34" charset="0"/>
              <a:buNone/>
              <a:defRPr sz="22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5750" indent="-28575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2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2pPr>
            <a:lvl3pPr marL="509588" indent="-231775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3pPr>
            <a:lvl4pPr marL="741363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4pPr>
            <a:lvl5pPr marL="974725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n-US" sz="2300" dirty="0" smtClean="0"/>
              <a:t>Introduction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ZA" sz="2300" dirty="0" smtClean="0"/>
              <a:t>Creating the report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300" dirty="0" smtClean="0"/>
              <a:t>Using CASE WHEN</a:t>
            </a:r>
            <a:endParaRPr lang="en-ZA" sz="23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ZA" sz="2300" b="1" dirty="0" smtClean="0"/>
              <a:t>The final report</a:t>
            </a:r>
            <a:endParaRPr lang="en-US" sz="2300" b="1" dirty="0" smtClean="0"/>
          </a:p>
        </p:txBody>
      </p:sp>
    </p:spTree>
    <p:extLst>
      <p:ext uri="{BB962C8B-B14F-4D97-AF65-F5344CB8AC3E}">
        <p14:creationId xmlns:p14="http://schemas.microsoft.com/office/powerpoint/2010/main" val="413715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2786063"/>
            <a:ext cx="87344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The final report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15816" y="4265702"/>
            <a:ext cx="388843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 all cases the Library of the item differs from the pickup location of the request.  This it requires transit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292080" y="2819809"/>
            <a:ext cx="2238482" cy="125212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>
            <a:endCxn id="7" idx="1"/>
          </p:cNvCxnSpPr>
          <p:nvPr/>
        </p:nvCxnSpPr>
        <p:spPr bwMode="auto">
          <a:xfrm>
            <a:off x="3995936" y="3445874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3995936" y="3445874"/>
            <a:ext cx="0" cy="81982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408800" y="3134871"/>
            <a:ext cx="86409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Education</a:t>
            </a:r>
            <a:endParaRPr lang="en-US" sz="1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11072" y="3451654"/>
            <a:ext cx="86409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Education</a:t>
            </a:r>
            <a:endParaRPr lang="en-US" sz="1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8800" y="3743454"/>
            <a:ext cx="86409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Main</a:t>
            </a:r>
            <a:endParaRPr lang="en-US" sz="1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85848" y="3140094"/>
            <a:ext cx="86409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Law</a:t>
            </a:r>
            <a:endParaRPr lang="en-US" sz="1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88120" y="3442648"/>
            <a:ext cx="86409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Medicine</a:t>
            </a:r>
            <a:endParaRPr lang="en-US" sz="1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90392" y="3760870"/>
            <a:ext cx="104828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Medicine</a:t>
            </a:r>
            <a:endParaRPr lang="en-US" sz="1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90423" y="3153456"/>
            <a:ext cx="58055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Smith</a:t>
            </a:r>
            <a:endParaRPr lang="en-US" sz="9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90423" y="3476320"/>
            <a:ext cx="58055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Jones</a:t>
            </a:r>
            <a:endParaRPr lang="en-US" sz="9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76775" y="3783192"/>
            <a:ext cx="60784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Cohen</a:t>
            </a:r>
            <a:endParaRPr lang="en-US" sz="9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34815" y="3144222"/>
            <a:ext cx="479225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Tom</a:t>
            </a:r>
            <a:endParaRPr lang="en-US" sz="9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33512" y="3466073"/>
            <a:ext cx="480528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Tony</a:t>
            </a:r>
            <a:endParaRPr lang="en-US" sz="9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5971" y="3771624"/>
            <a:ext cx="491837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Angel</a:t>
            </a:r>
            <a:endParaRPr lang="en-US" sz="900" dirty="0">
              <a:solidFill>
                <a:schemeClr val="accent2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2696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92188"/>
            <a:ext cx="8568952" cy="564604"/>
          </a:xfrm>
        </p:spPr>
        <p:txBody>
          <a:bodyPr/>
          <a:lstStyle/>
          <a:p>
            <a:r>
              <a:rPr lang="en-US" sz="2300" dirty="0" smtClean="0"/>
              <a:t>Agenda</a:t>
            </a:r>
            <a:endParaRPr lang="en-US" sz="21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300" dirty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43608" y="1844824"/>
            <a:ext cx="7776864" cy="2952328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Arial" pitchFamily="34" charset="0"/>
              <a:buNone/>
              <a:defRPr sz="22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5750" indent="-28575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2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2pPr>
            <a:lvl3pPr marL="509588" indent="-231775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3pPr>
            <a:lvl4pPr marL="741363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4pPr>
            <a:lvl5pPr marL="974725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n-US" sz="2300" b="1" dirty="0" smtClean="0"/>
              <a:t>Introduction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ZA" sz="2300" dirty="0" smtClean="0"/>
              <a:t>Creating the report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300" dirty="0" smtClean="0"/>
              <a:t>Using CASE WHEN</a:t>
            </a:r>
            <a:endParaRPr lang="en-ZA" sz="23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ZA" sz="2300" dirty="0" smtClean="0"/>
              <a:t>The final report</a:t>
            </a:r>
          </a:p>
        </p:txBody>
      </p:sp>
    </p:spTree>
    <p:extLst>
      <p:ext uri="{BB962C8B-B14F-4D97-AF65-F5344CB8AC3E}">
        <p14:creationId xmlns:p14="http://schemas.microsoft.com/office/powerpoint/2010/main" val="158204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9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229600" cy="5334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10" y="836712"/>
            <a:ext cx="8856984" cy="3672408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This presentation will show two subjects: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How to retrieve all requests which have a different pickup location than the library of the </a:t>
            </a:r>
            <a:r>
              <a:rPr lang="en-US" sz="2400" dirty="0" smtClean="0"/>
              <a:t>item</a:t>
            </a:r>
          </a:p>
          <a:p>
            <a:pPr marL="628650" lvl="1" indent="-342900">
              <a:buFont typeface="Arial" pitchFamily="34" charset="0"/>
              <a:buChar char="•"/>
            </a:pPr>
            <a:r>
              <a:rPr lang="en-US" sz="2400" dirty="0" smtClean="0"/>
              <a:t>In essence this retrieves items which require transit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How to use the CASE WHEN parameter when designing in a report.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This report works on the “Requests” subject area which is available from the April 2014 release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0890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0786"/>
            <a:ext cx="8229600" cy="5334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98" y="980728"/>
            <a:ext cx="8856984" cy="4392488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We will use the </a:t>
            </a:r>
            <a:r>
              <a:rPr lang="en-US" sz="2800" dirty="0"/>
              <a:t>CASE WHEN </a:t>
            </a:r>
            <a:r>
              <a:rPr lang="en-US" sz="2800" dirty="0" smtClean="0"/>
              <a:t>parameter to assign a numeric value of </a:t>
            </a:r>
          </a:p>
          <a:p>
            <a:pPr marL="742950" lvl="1" indent="-457200">
              <a:buFont typeface="Arial" pitchFamily="34" charset="0"/>
              <a:buChar char="•"/>
            </a:pPr>
            <a:r>
              <a:rPr lang="en-US" sz="2800" dirty="0" smtClean="0"/>
              <a:t>1 when the item library is equal to the request pickup library </a:t>
            </a:r>
          </a:p>
          <a:p>
            <a:pPr marL="742950" lvl="1" indent="-457200">
              <a:buFont typeface="Arial" pitchFamily="34" charset="0"/>
              <a:buChar char="•"/>
            </a:pPr>
            <a:r>
              <a:rPr lang="en-US" sz="2800" dirty="0" smtClean="0"/>
              <a:t>0 when </a:t>
            </a:r>
            <a:r>
              <a:rPr lang="en-US" sz="2800" dirty="0"/>
              <a:t>the item library is </a:t>
            </a:r>
            <a:r>
              <a:rPr lang="en-US" sz="2800" dirty="0" smtClean="0"/>
              <a:t>not equal </a:t>
            </a:r>
            <a:r>
              <a:rPr lang="en-US" sz="2800" dirty="0"/>
              <a:t>to the request </a:t>
            </a:r>
            <a:r>
              <a:rPr lang="en-US" sz="2800" dirty="0" smtClean="0"/>
              <a:t>pickup </a:t>
            </a:r>
            <a:r>
              <a:rPr lang="en-US" sz="2800" dirty="0"/>
              <a:t>library </a:t>
            </a: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Then we will filter by “0” to get the cases where </a:t>
            </a:r>
            <a:r>
              <a:rPr lang="en-US" sz="2800" dirty="0"/>
              <a:t>item library is not equal to the request </a:t>
            </a:r>
            <a:r>
              <a:rPr lang="en-US" sz="2800" dirty="0" smtClean="0"/>
              <a:t>pickup </a:t>
            </a:r>
            <a:r>
              <a:rPr lang="en-US" sz="2800" dirty="0"/>
              <a:t>library </a:t>
            </a: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0590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92188"/>
            <a:ext cx="8568952" cy="564604"/>
          </a:xfrm>
        </p:spPr>
        <p:txBody>
          <a:bodyPr/>
          <a:lstStyle/>
          <a:p>
            <a:r>
              <a:rPr lang="en-US" sz="2300" dirty="0" smtClean="0"/>
              <a:t>Agenda</a:t>
            </a:r>
            <a:endParaRPr lang="en-US" sz="21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300" dirty="0"/>
          </a:p>
        </p:txBody>
      </p:sp>
      <p:sp>
        <p:nvSpPr>
          <p:cNvPr id="5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43608" y="1844824"/>
            <a:ext cx="7776864" cy="2952328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Arial" pitchFamily="34" charset="0"/>
              <a:buNone/>
              <a:defRPr sz="22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5750" indent="-28575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2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2pPr>
            <a:lvl3pPr marL="509588" indent="-231775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3pPr>
            <a:lvl4pPr marL="741363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4pPr>
            <a:lvl5pPr marL="974725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Tx/>
              <a:buSzPct val="100000"/>
              <a:buFont typeface="Wingdings 3" pitchFamily="18" charset="2"/>
              <a:buChar char="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35000"/>
              </a:spcBef>
              <a:spcAft>
                <a:spcPct val="0"/>
              </a:spcAft>
              <a:buSzPct val="85000"/>
              <a:buChar char="•"/>
              <a:defRPr sz="2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n-US" sz="2300" dirty="0" smtClean="0"/>
              <a:t>Introduction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ZA" sz="2300" b="1" dirty="0" smtClean="0"/>
              <a:t>Creating the report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300" dirty="0" smtClean="0"/>
              <a:t>Using CASE WHEN</a:t>
            </a:r>
            <a:endParaRPr lang="en-ZA" sz="23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ZA" sz="2300" dirty="0" smtClean="0"/>
              <a:t>The final report</a:t>
            </a:r>
            <a:endParaRPr 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300153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4896544" cy="219046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/>
              <a:t>In analytics we will choose ‘New &gt; Analysis &gt; Select Subject Area &gt; Requests’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Creating the report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977575"/>
            <a:ext cx="2497832" cy="487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6084168" y="4725144"/>
            <a:ext cx="1368152" cy="36004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46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Creating the report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3888432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/>
              <a:t>From the Criteria tab select the fields you wish to appear in the report</a:t>
            </a:r>
            <a:endParaRPr lang="en-US" sz="28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/>
              <a:t>In addition to the fields you wish to appear also choose any other field.  This “extra” field will later be </a:t>
            </a:r>
            <a:r>
              <a:rPr lang="en-US" sz="2800" dirty="0"/>
              <a:t>used for ‘edit formula</a:t>
            </a:r>
            <a:r>
              <a:rPr lang="en-US" sz="2800" dirty="0" smtClean="0"/>
              <a:t>’ to perform our ‘CASE WHEN’ formula.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7650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Creating the report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76064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We will choose these fields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528" y="1628800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Bibliographic Details : Title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Bibliographic Details : Author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Library Unit : Library </a:t>
            </a:r>
            <a:r>
              <a:rPr lang="en-US" sz="2400" dirty="0" smtClean="0"/>
              <a:t>Name</a:t>
            </a:r>
            <a:endParaRPr lang="en-US" sz="2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Request Details : Pickup Location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Request Details : Pickup </a:t>
            </a:r>
            <a:r>
              <a:rPr lang="en-US" sz="2400" dirty="0" smtClean="0"/>
              <a:t>Location 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400" dirty="0" smtClean="0"/>
              <a:t>(once to display and once to do CASE WHEN)</a:t>
            </a:r>
            <a:endParaRPr lang="en-US" sz="2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Requester : First Name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Requester </a:t>
            </a:r>
            <a:r>
              <a:rPr lang="en-US" sz="2400" dirty="0" smtClean="0"/>
              <a:t>: Last </a:t>
            </a:r>
            <a:r>
              <a:rPr lang="en-US" sz="2400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23137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273"/>
          <p:cNvSpPr>
            <a:spLocks noChangeArrowheads="1"/>
          </p:cNvSpPr>
          <p:nvPr/>
        </p:nvSpPr>
        <p:spPr bwMode="auto">
          <a:xfrm flipV="1">
            <a:off x="1702" y="5495506"/>
            <a:ext cx="9144000" cy="683446"/>
          </a:xfrm>
          <a:prstGeom prst="rect">
            <a:avLst/>
          </a:prstGeom>
          <a:gradFill rotWithShape="1">
            <a:gsLst>
              <a:gs pos="0">
                <a:srgbClr val="90C7EC"/>
              </a:gs>
              <a:gs pos="57000">
                <a:schemeClr val="bg1"/>
              </a:gs>
            </a:gsLst>
            <a:lin ang="16200000" scaled="1"/>
          </a:gradFill>
          <a:ln>
            <a:noFill/>
          </a:ln>
          <a:effectLst/>
        </p:spPr>
        <p:txBody>
          <a:bodyPr anchor="ctr"/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800" kern="0" dirty="0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89226" y="925188"/>
            <a:ext cx="8568952" cy="703612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Here is criteria tab of the report at this stage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120786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dirty="0" smtClean="0"/>
              <a:t>Creating the report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628800"/>
            <a:ext cx="8877300" cy="315277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1598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m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rgbClr val="2D008E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rgbClr val="2D008E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38580</TotalTime>
  <Words>532</Words>
  <Application>Microsoft Office PowerPoint</Application>
  <PresentationFormat>On-screen Show (4:3)</PresentationFormat>
  <Paragraphs>115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urm</vt:lpstr>
      <vt:lpstr>PowerPoint Presentation</vt:lpstr>
      <vt:lpstr>PowerPoint Presentation</vt:lpstr>
      <vt:lpstr>Introduction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>Inigral,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Zanders</dc:creator>
  <cp:lastModifiedBy>Yoel Kortick</cp:lastModifiedBy>
  <cp:revision>1735</cp:revision>
  <cp:lastPrinted>2012-04-04T01:07:57Z</cp:lastPrinted>
  <dcterms:created xsi:type="dcterms:W3CDTF">2011-09-14T22:43:15Z</dcterms:created>
  <dcterms:modified xsi:type="dcterms:W3CDTF">2014-03-11T08:37:36Z</dcterms:modified>
</cp:coreProperties>
</file>